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91" r:id="rId5"/>
    <p:sldId id="259" r:id="rId6"/>
    <p:sldId id="260" r:id="rId7"/>
    <p:sldId id="261" r:id="rId8"/>
    <p:sldId id="262" r:id="rId9"/>
    <p:sldId id="269" r:id="rId10"/>
    <p:sldId id="270" r:id="rId11"/>
    <p:sldId id="268" r:id="rId12"/>
    <p:sldId id="272" r:id="rId13"/>
    <p:sldId id="271" r:id="rId14"/>
    <p:sldId id="263" r:id="rId15"/>
    <p:sldId id="296" r:id="rId16"/>
    <p:sldId id="279" r:id="rId17"/>
    <p:sldId id="281" r:id="rId18"/>
    <p:sldId id="278" r:id="rId19"/>
    <p:sldId id="287" r:id="rId20"/>
    <p:sldId id="288" r:id="rId21"/>
    <p:sldId id="289" r:id="rId22"/>
    <p:sldId id="290" r:id="rId23"/>
    <p:sldId id="294" r:id="rId24"/>
    <p:sldId id="274" r:id="rId25"/>
    <p:sldId id="267" r:id="rId26"/>
    <p:sldId id="284" r:id="rId27"/>
    <p:sldId id="265" r:id="rId28"/>
    <p:sldId id="273" r:id="rId29"/>
    <p:sldId id="280" r:id="rId30"/>
    <p:sldId id="282" r:id="rId31"/>
    <p:sldId id="277" r:id="rId32"/>
    <p:sldId id="276" r:id="rId33"/>
    <p:sldId id="275" r:id="rId34"/>
    <p:sldId id="292" r:id="rId35"/>
    <p:sldId id="283" r:id="rId36"/>
    <p:sldId id="286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23"/>
    <p:restoredTop sz="90551"/>
  </p:normalViewPr>
  <p:slideViewPr>
    <p:cSldViewPr snapToGrid="0" snapToObjects="1">
      <p:cViewPr varScale="1">
        <p:scale>
          <a:sx n="99" d="100"/>
          <a:sy n="99" d="100"/>
        </p:scale>
        <p:origin x="200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9" d="100"/>
        <a:sy n="10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22.tiff>
</file>

<file path=ppt/media/image23.png>
</file>

<file path=ppt/media/image24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B47814-3B95-9641-80FF-66F29DFF785A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CFDFD-46FD-2142-A3B2-5F563D222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03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“code smell” is an actual technical term!</a:t>
            </a:r>
          </a:p>
          <a:p>
            <a:endParaRPr lang="en-US" dirty="0"/>
          </a:p>
          <a:p>
            <a:r>
              <a:rPr lang="en-US" dirty="0"/>
              <a:t>~/n/MH/</a:t>
            </a:r>
            <a:r>
              <a:rPr lang="en-US" dirty="0" err="1"/>
              <a:t>nagra_git</a:t>
            </a:r>
            <a:r>
              <a:rPr lang="en-US" dirty="0"/>
              <a:t>/thesis/generative</a:t>
            </a:r>
            <a:br>
              <a:rPr lang="en-US" dirty="0"/>
            </a:br>
            <a:r>
              <a:rPr lang="en-US" dirty="0"/>
              <a:t>Open Generative%20model%20-%20Mixture%20of%20gaussians_EM_markovModels_soft_clustering-plotLH-C%2BCLEAN-LH_TEST-4k-Copy1.ipynb</a:t>
            </a:r>
          </a:p>
          <a:p>
            <a:r>
              <a:rPr lang="en-US" dirty="0"/>
              <a:t>Then open any other with similar name</a:t>
            </a:r>
          </a:p>
          <a:p>
            <a:endParaRPr lang="en-US" dirty="0"/>
          </a:p>
          <a:p>
            <a:r>
              <a:rPr lang="en-US" dirty="0"/>
              <a:t>It smells like you need a Python module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52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These constructs are not very common in scientific code, and you don’t actually ”need” them. But the same is true of functions!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604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94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context…</a:t>
            </a:r>
          </a:p>
          <a:p>
            <a:pPr marL="342900" indent="-342900">
              <a:buAutoNum type="arabicParenR"/>
            </a:pPr>
            <a:r>
              <a:rPr lang="en-US" dirty="0"/>
              <a:t>Needed to do this for different years, with different computations</a:t>
            </a:r>
          </a:p>
          <a:p>
            <a:pPr marL="342900" indent="-342900">
              <a:buAutoNum type="arabicParenR"/>
            </a:pPr>
            <a:r>
              <a:rPr lang="en-US" dirty="0"/>
              <a:t>Testing this thing will require creating fake, messy files &lt;- this is a complicated point to make, with a generator it requires mocking it…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80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155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that belongs together, example of things that go in two different classes: parameters of an experiment and results of the experiment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2723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397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38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70D8B-984D-9C49-92E2-DF18B61C8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C5DC2-5C36-E549-9122-BDD2446C2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BCAF9-537C-E04B-AC83-DE1EF5ED2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33E1-C468-F043-BA91-D896340057AD}" type="datetime1">
              <a:rPr lang="en-US" smtClean="0"/>
              <a:t>9/3/19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B9910-3307-1446-80F0-A5D16EA26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63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39F1A-6B31-A44A-9218-AB872CFB0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9DC244-4296-3845-9275-DF00D2F42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AA6C3-A59E-8C46-B896-F56C670AF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CCCD-9989-474A-B310-F2A59DA4E6E9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E75E3-1FC3-454C-BB3F-767F33EC5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539E9-4271-6340-83E4-F981362D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17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449B30-29BF-9D4E-833F-59C48B87A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6CB96C-B1FD-924E-A37E-56A0BA51D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00C8B-0CC2-F445-9A18-C6AF3343F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FF339-7929-8C45-900D-938786251390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1D747-AEBB-AA44-A854-15077A157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4E852-95AD-0B4A-B59E-DC831CD5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31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FE764-F4E6-0C43-99B7-BB70C6D60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41" y="365126"/>
            <a:ext cx="11487807" cy="9533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15D70-5DCE-A741-B388-120B6B96A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89D00-2877-D240-B4A2-4C51572D1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6CC64-F35D-D443-9967-E4869ACA4877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68463-67C2-BE46-8E9C-979B9730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C81B9-F6F5-444C-A44D-CCAED34A9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0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A056-71CE-2041-91FE-5DCE0563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1D84E-299C-2B4C-92F0-72FBC2EC5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92EB9-5B79-7945-BE3F-A6010F995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B1301-D372-DF41-9ABC-C412F083BB07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5A108-393C-9C43-AAEF-0ED62EFE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4E8CF-205E-A84A-92AA-132839A2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47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E869-D40E-834F-A84D-4294F8F0E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0913C-2286-C548-A2EE-F6700CB3F7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14E65-C1A9-1B42-B3D3-BA0E086CBB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A9269-7CF7-FB4E-B3D0-7F4A447AC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2B100-782F-CD42-BC47-542386BB5B36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935E9-54B5-3E45-BDA1-3C1D25BF7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59F87-3D9B-8A4A-9111-ECA6B63E5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66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15C53-9CD1-6746-9E17-64F32A49D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289D5-A842-F348-BFC2-0CD0E706E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5BE76D-7529-FB46-9CA8-2DC810A05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D4C57B-8F7D-7A4C-8BD0-EAE79F13B3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68A399-3F49-6745-96C0-4AF827D467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DC3CE-842E-5D41-8DB3-80CD8E01C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500F-8F10-EE44-95BD-72C8F19AF033}" type="datetime1">
              <a:rPr lang="en-US" smtClean="0"/>
              <a:t>9/3/19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7C4363-58BD-8A49-81DA-B0A8AA971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E10B97-C387-E448-A8FB-EABEFCCAD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91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70B70-7587-1A4D-BE59-091B18EC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70A29-1126-2349-8E10-CDA481EEF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B68E8-89BC-2C44-854D-3002C8409BC7}" type="datetime1">
              <a:rPr lang="en-US" smtClean="0"/>
              <a:t>9/3/19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8BCD13-890B-4B49-AD3B-3AB9FE71D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AA80EC-CF31-A542-AAD7-B4ECB92BC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1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7F6F24-60D9-9141-AB6F-F62FD9561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25E51-1596-8E46-A055-6A75CFD0DBF5}" type="datetime1">
              <a:rPr lang="en-US" smtClean="0"/>
              <a:t>9/3/19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0AF1D-E870-104A-A97F-FE22D9CC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78FAD-81FF-724D-8888-15C047396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75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24DE-DA12-B74C-BAF3-99A91882A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1ADB4-9A15-7541-B2C0-B75F5D09B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7E7B62-831E-CC4A-B692-794F964A8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FBA3C-DBF5-5E4A-86CA-D9BB1226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E35C7-EEDF-0F43-9184-1B71AAA21624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BCE92-6E25-104E-A0C8-BD366AC7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F28FD-789A-9D46-B536-CD2CADA59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88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D0C6-C1B8-294C-8AD9-2F0A1BA3F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D14A9E-19CD-7047-8513-30B2DAB918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16C16-BCC4-C440-9439-9271AEC29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E44A7F-D1B0-5442-9B4B-8BD9185FF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9C758-AF5B-134D-BBAA-9A0D493F7D35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096DEA-9FC3-6A40-942E-4DAE3C5EC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255FA-0801-0F4F-B164-C94880C71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29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EB3635-41D3-4245-AA1D-BB85493D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365126"/>
            <a:ext cx="11456276" cy="9533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2A55D-7A82-3347-91C5-C1C43907B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05516"/>
            <a:ext cx="10515600" cy="4571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F1B67-C66E-F44C-9C6E-D683157F4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9993A-C58B-B74A-8575-8CA8445A8B46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97DE8-2F2A-8F4F-9482-1CAB06CF2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August 2019, v. 2.0,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FAFA8-CA77-6C4C-8E24-06839D45F8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692869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2F55C-AD0D-074B-87EB-0A66B1575C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28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19719A-BD39-C948-B9B4-22F6F98C5C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9144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79DA33-CC1B-DB43-9F38-3B5E12580F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600" dirty="0">
                <a:solidFill>
                  <a:schemeClr val="bg1"/>
                </a:solidFill>
              </a:rPr>
              <a:t>Python by smell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6A4C6-79ED-134E-B9CD-5051BA0F2F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Advanced Python constructs for scientists</a:t>
            </a:r>
          </a:p>
          <a:p>
            <a:r>
              <a:rPr lang="en-US" dirty="0">
                <a:solidFill>
                  <a:schemeClr val="bg1"/>
                </a:solidFill>
              </a:rPr>
              <a:t>Pietro Berkes, Nagra Insight</a:t>
            </a:r>
          </a:p>
        </p:txBody>
      </p:sp>
    </p:spTree>
    <p:extLst>
      <p:ext uri="{BB962C8B-B14F-4D97-AF65-F5344CB8AC3E}">
        <p14:creationId xmlns:p14="http://schemas.microsoft.com/office/powerpoint/2010/main" val="1474225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same set of parameters is needed for a set of functions. In code calling this function, one needs extra code to keep these parameters in sync.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762703" y="1787939"/>
            <a:ext cx="932877" cy="1425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141076" y="383085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1217595" y="4932471"/>
            <a:ext cx="4305591" cy="92333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def __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__(self, 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8D4499-21C5-9348-A1DD-535F137BA4DA}"/>
              </a:ext>
            </a:extLst>
          </p:cNvPr>
          <p:cNvGrpSpPr/>
          <p:nvPr/>
        </p:nvGrpSpPr>
        <p:grpSpPr>
          <a:xfrm>
            <a:off x="5004426" y="1494636"/>
            <a:ext cx="4963510" cy="2308324"/>
            <a:chOff x="6441528" y="4249038"/>
            <a:chExt cx="4963510" cy="23083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CAE921-FCA7-0F46-A84A-563932DD12BD}"/>
                </a:ext>
              </a:extLst>
            </p:cNvPr>
            <p:cNvSpPr txBox="1"/>
            <p:nvPr/>
          </p:nvSpPr>
          <p:spPr>
            <a:xfrm>
              <a:off x="6441528" y="4249038"/>
              <a:ext cx="49635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D36D9D-16FD-2B43-8761-333A375C96A8}"/>
                </a:ext>
              </a:extLst>
            </p:cNvPr>
            <p:cNvSpPr/>
            <p:nvPr/>
          </p:nvSpPr>
          <p:spPr>
            <a:xfrm>
              <a:off x="8787963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DDC12-4A0E-EB47-83CB-F634B76C2422}"/>
                </a:ext>
              </a:extLst>
            </p:cNvPr>
            <p:cNvSpPr/>
            <p:nvPr/>
          </p:nvSpPr>
          <p:spPr>
            <a:xfrm>
              <a:off x="8923283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8AA34F-701D-134F-BE88-7548DCD5571F}"/>
                </a:ext>
              </a:extLst>
            </p:cNvPr>
            <p:cNvSpPr/>
            <p:nvPr/>
          </p:nvSpPr>
          <p:spPr>
            <a:xfrm>
              <a:off x="8787963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8A3A74-361F-E54D-87DD-1B4A6F197190}"/>
              </a:ext>
            </a:extLst>
          </p:cNvPr>
          <p:cNvCxnSpPr>
            <a:cxnSpLocks/>
          </p:cNvCxnSpPr>
          <p:nvPr/>
        </p:nvCxnSpPr>
        <p:spPr>
          <a:xfrm>
            <a:off x="3770669" y="2507354"/>
            <a:ext cx="924911" cy="99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C32CCC-1A39-3B44-8656-97DD6431EC7E}"/>
              </a:ext>
            </a:extLst>
          </p:cNvPr>
          <p:cNvCxnSpPr>
            <a:cxnSpLocks/>
          </p:cNvCxnSpPr>
          <p:nvPr/>
        </p:nvCxnSpPr>
        <p:spPr>
          <a:xfrm>
            <a:off x="3770669" y="3113982"/>
            <a:ext cx="924911" cy="1918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562D9C-991B-2C47-96FB-1B128303CADC}"/>
              </a:ext>
            </a:extLst>
          </p:cNvPr>
          <p:cNvSpPr/>
          <p:nvPr/>
        </p:nvSpPr>
        <p:spPr>
          <a:xfrm>
            <a:off x="6222125" y="4424194"/>
            <a:ext cx="38888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F006C9C-E37D-3D4C-BE40-D077506CE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215253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decorators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2163651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Boilerplate code at the start and/or end of functions.</a:t>
            </a:r>
          </a:p>
          <a:p>
            <a:r>
              <a:rPr lang="en-US" dirty="0"/>
              <a:t>Typical cases: logging, deprecation, conditions checks, caching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9275383" y="2163651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is specific to what the function actually does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182665" y="2653414"/>
            <a:ext cx="1066142" cy="13271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H="1">
            <a:off x="8119244" y="2786127"/>
            <a:ext cx="1045777" cy="1576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1479C-4DCF-A244-BA57-1F3A6F33C4CF}"/>
              </a:ext>
            </a:extLst>
          </p:cNvPr>
          <p:cNvSpPr txBox="1"/>
          <p:nvPr/>
        </p:nvSpPr>
        <p:spPr>
          <a:xfrm>
            <a:off x="4106919" y="2219329"/>
            <a:ext cx="4963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start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end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7DF82-7A7D-A54E-89F1-B8A1AA66EE4B}"/>
              </a:ext>
            </a:extLst>
          </p:cNvPr>
          <p:cNvSpPr/>
          <p:nvPr/>
        </p:nvSpPr>
        <p:spPr>
          <a:xfrm>
            <a:off x="4453761" y="2509437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76FCFE-1D48-A840-BC98-9B5849C02DD3}"/>
              </a:ext>
            </a:extLst>
          </p:cNvPr>
          <p:cNvSpPr/>
          <p:nvPr/>
        </p:nvSpPr>
        <p:spPr>
          <a:xfrm>
            <a:off x="4453761" y="3057035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2F3353-8814-6745-80B5-20E5302C7868}"/>
              </a:ext>
            </a:extLst>
          </p:cNvPr>
          <p:cNvSpPr txBox="1"/>
          <p:nvPr/>
        </p:nvSpPr>
        <p:spPr>
          <a:xfrm>
            <a:off x="4311873" y="4786004"/>
            <a:ext cx="4963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my_decorator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3F1BD5-7A84-034B-8CB0-FCAB17D40253}"/>
              </a:ext>
            </a:extLst>
          </p:cNvPr>
          <p:cNvSpPr/>
          <p:nvPr/>
        </p:nvSpPr>
        <p:spPr>
          <a:xfrm>
            <a:off x="4209396" y="4806246"/>
            <a:ext cx="1986455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>
            <a:off x="3177741" y="3188008"/>
            <a:ext cx="1071066" cy="5985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E0A920-04A6-2D44-A73E-73DD22789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481900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B0A16-7F79-7C41-BF7B-6F6B6F903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smell at the time: generators first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1B71D-AB0C-E446-8140-85D2EE30D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4058193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generators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04F02-377C-3340-BC48-0EE2DECA08C9}"/>
              </a:ext>
            </a:extLst>
          </p:cNvPr>
          <p:cNvSpPr txBox="1"/>
          <p:nvPr/>
        </p:nvSpPr>
        <p:spPr>
          <a:xfrm>
            <a:off x="5129050" y="1716259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BC37D-58F9-B145-A538-F0DB46F7EFAC}"/>
              </a:ext>
            </a:extLst>
          </p:cNvPr>
          <p:cNvSpPr/>
          <p:nvPr/>
        </p:nvSpPr>
        <p:spPr>
          <a:xfrm>
            <a:off x="5129050" y="1716259"/>
            <a:ext cx="5538952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1690688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or more nested loops, variables over which one iterates requires some extra transformation or filtering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1192923" y="3477916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actually does some interesting computation. At the moment, it’s hard to test it!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>
            <a:off x="3736428" y="2198548"/>
            <a:ext cx="1024758" cy="717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V="1">
            <a:off x="4248807" y="3042302"/>
            <a:ext cx="1718442" cy="65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F18519-59B6-EE4D-A0A4-817C1A1C8821}"/>
              </a:ext>
            </a:extLst>
          </p:cNvPr>
          <p:cNvSpPr txBox="1"/>
          <p:nvPr/>
        </p:nvSpPr>
        <p:spPr>
          <a:xfrm>
            <a:off x="5129050" y="4473433"/>
            <a:ext cx="553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my_generator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interesting part of the code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EDC99-449C-7E44-BDDA-4457C7545E3A}"/>
              </a:ext>
            </a:extLst>
          </p:cNvPr>
          <p:cNvSpPr/>
          <p:nvPr/>
        </p:nvSpPr>
        <p:spPr>
          <a:xfrm>
            <a:off x="5129050" y="4473434"/>
            <a:ext cx="3457902" cy="325406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6243145" y="3477916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7CF06E5-4231-CF4A-A8C7-5CEB56ACE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924510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EB78B-F531-1040-B4A1-40DF26CF2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D5C15EC-3542-8644-B8EB-14EC98F4E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B1F89C-CAB5-014B-96AB-43490BCC4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480" y="1436799"/>
            <a:ext cx="11106248" cy="430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494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33C1A-1A3B-B34A-BF74-773674886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Ideally…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D48995-1D97-FF47-A517-290BFE2959F4}"/>
              </a:ext>
            </a:extLst>
          </p:cNvPr>
          <p:cNvSpPr/>
          <p:nvPr/>
        </p:nvSpPr>
        <p:spPr>
          <a:xfrm>
            <a:off x="1017270" y="4358430"/>
            <a:ext cx="969263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This is actually what we’d like to write: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Extract each for-loop step in a reusable element and give it a nice name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Do all of this without actually loading all the data in memory for the intermediate steps!</a:t>
            </a:r>
          </a:p>
          <a:p>
            <a:endParaRPr lang="en-US" sz="2400" dirty="0"/>
          </a:p>
          <a:p>
            <a:r>
              <a:rPr lang="en-US" sz="2400" dirty="0"/>
              <a:t>Let’s get there step by step…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E3DC19-BF53-854D-94E7-2358F1B35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486B1E-4584-6949-812C-750717B18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155" y="2605809"/>
            <a:ext cx="10778269" cy="46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13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“generators” notebooks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2418A-EC2E-184A-9565-09715F084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8351690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Generators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Generators are used to get rid of repetitive loops, often nested ”for” loops followed by filtering of the data</a:t>
            </a:r>
          </a:p>
          <a:p>
            <a:r>
              <a:rPr lang="en-US" dirty="0"/>
              <a:t>Generators return one item at the time, the list of items does not need to be in memory</a:t>
            </a:r>
          </a:p>
          <a:p>
            <a:r>
              <a:rPr lang="en-US" dirty="0"/>
              <a:t>A generator is defined as a function containing the keyword ”yield”: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493FF0-C596-664F-8FA9-96CC99A1D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4236027"/>
            <a:ext cx="8648700" cy="18034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5806B7-B95A-EF4A-8BD6-6B235C110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328395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BFC-02B1-D846-96DA-48696F6D2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8939" cy="1325563"/>
          </a:xfrm>
        </p:spPr>
        <p:txBody>
          <a:bodyPr/>
          <a:lstStyle/>
          <a:p>
            <a:r>
              <a:rPr lang="en-US" dirty="0"/>
              <a:t>One smell at the time: Context managers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598FC-C531-8444-A6F6-18DEC1AAE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42039489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context managers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executing the code, something needs to happen: open a file, connect to a DB, initialize some hardware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36216" y="2249658"/>
            <a:ext cx="657717" cy="19450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 flipV="1">
            <a:off x="3333754" y="3396438"/>
            <a:ext cx="705169" cy="1035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0F4008-F65C-F444-9FE4-E93087664C23}"/>
              </a:ext>
            </a:extLst>
          </p:cNvPr>
          <p:cNvSpPr txBox="1"/>
          <p:nvPr/>
        </p:nvSpPr>
        <p:spPr>
          <a:xfrm>
            <a:off x="4108233" y="2145282"/>
            <a:ext cx="395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Initialize context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BBF259-6B7A-B04B-94BF-E64A678F17B6}"/>
              </a:ext>
            </a:extLst>
          </p:cNvPr>
          <p:cNvSpPr/>
          <p:nvPr/>
        </p:nvSpPr>
        <p:spPr>
          <a:xfrm>
            <a:off x="3993933" y="2105373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D673F-81EE-244E-8172-CE172B61D93E}"/>
              </a:ext>
            </a:extLst>
          </p:cNvPr>
          <p:cNvSpPr/>
          <p:nvPr/>
        </p:nvSpPr>
        <p:spPr>
          <a:xfrm>
            <a:off x="3993933" y="3036409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BB59FA-F4CA-F247-A3EB-012F847AC7DC}"/>
              </a:ext>
            </a:extLst>
          </p:cNvPr>
          <p:cNvSpPr txBox="1"/>
          <p:nvPr/>
        </p:nvSpPr>
        <p:spPr>
          <a:xfrm>
            <a:off x="524533" y="3098333"/>
            <a:ext cx="28092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Once the code has executed, we need to clean up, </a:t>
            </a:r>
            <a:r>
              <a:rPr lang="en-US" b="1" dirty="0"/>
              <a:t>even if an error occurred</a:t>
            </a:r>
            <a:r>
              <a:rPr lang="en-US" dirty="0"/>
              <a:t>: close the file, commit / revert SQL transactions, disconnect from hardware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4040208" y="4814811"/>
            <a:ext cx="395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my_context_manager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code you care about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C1F19F-C795-7045-9B5E-2CA8E5579FE3}"/>
              </a:ext>
            </a:extLst>
          </p:cNvPr>
          <p:cNvSpPr/>
          <p:nvPr/>
        </p:nvSpPr>
        <p:spPr>
          <a:xfrm>
            <a:off x="3925909" y="4774902"/>
            <a:ext cx="3620520" cy="39618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F3DE8-A101-CF49-B3C6-444515ED7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49239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3718-BB17-E640-A425-675307235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this smell?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55523-B460-7346-AA56-56F4B80D7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You’re here because you started feeling the “code smell”</a:t>
            </a:r>
          </a:p>
          <a:p>
            <a:endParaRPr lang="en-US" dirty="0"/>
          </a:p>
          <a:p>
            <a:r>
              <a:rPr lang="en-US" dirty="0"/>
              <a:t>Scientists in the wild tend to write this… </a:t>
            </a:r>
          </a:p>
          <a:p>
            <a:r>
              <a:rPr lang="en-US" dirty="0"/>
              <a:t>What is the smell of the code in the notebooks?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46379C-C1A1-E344-8590-5D67A8F55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73395"/>
            <a:ext cx="3876907" cy="2584605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4E19556-EDD6-5F43-8C75-FAF7FA4BB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904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“context managers” notebooks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66BEE-CDA5-D244-83D5-A1FD5FF43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3584143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Context managers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 managers eliminate the smell of repeatedly setting up and cleaning up an environment in which code needs to run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9E5777-8FD0-DA42-87DD-F54FB21CC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200" y="3024459"/>
            <a:ext cx="5689600" cy="27940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B602F08-A479-7643-BDD3-3192E0818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4601927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10D78-D018-1948-AC55-F3B44F5D0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FYI: most general way of defining context manger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DF05B-3C9C-5D45-860F-F820E28B2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" pitchFamily="2" charset="0"/>
              </a:rPr>
              <a:t>@</a:t>
            </a:r>
            <a:r>
              <a:rPr lang="en-US" dirty="0" err="1">
                <a:latin typeface="Courier" pitchFamily="2" charset="0"/>
              </a:rPr>
              <a:t>contextmanager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/>
              <a:t>is a shortcut for writing a class with magic methods </a:t>
            </a:r>
            <a:r>
              <a:rPr lang="en-US" dirty="0">
                <a:latin typeface="Courier" pitchFamily="2" charset="0"/>
              </a:rPr>
              <a:t>__enter__ </a:t>
            </a:r>
            <a:r>
              <a:rPr lang="en-US" dirty="0"/>
              <a:t>and </a:t>
            </a:r>
            <a:r>
              <a:rPr lang="en-US" dirty="0">
                <a:latin typeface="Courier" pitchFamily="2" charset="0"/>
              </a:rPr>
              <a:t>__exit__</a:t>
            </a:r>
            <a:r>
              <a:rPr lang="en-US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31C65A-669F-4843-8A30-BEAC92E1A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400" y="2869426"/>
            <a:ext cx="6045200" cy="34163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9875CBF-F37C-B844-BEBD-A8C942379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3513031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79CBE-8D7E-EF4B-918B-11314E14B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365126"/>
            <a:ext cx="11456276" cy="953312"/>
          </a:xfrm>
        </p:spPr>
        <p:txBody>
          <a:bodyPr/>
          <a:lstStyle/>
          <a:p>
            <a:r>
              <a:rPr lang="en-US" dirty="0"/>
              <a:t>Keep your nose ready!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2D48F7-A0DB-9140-9786-BAF9061FF8D7}"/>
              </a:ext>
            </a:extLst>
          </p:cNvPr>
          <p:cNvSpPr txBox="1"/>
          <p:nvPr/>
        </p:nvSpPr>
        <p:spPr>
          <a:xfrm>
            <a:off x="412412" y="1506721"/>
            <a:ext cx="3587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generators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3764B-DB8D-1D49-A440-F40106CABF8F}"/>
              </a:ext>
            </a:extLst>
          </p:cNvPr>
          <p:cNvSpPr txBox="1"/>
          <p:nvPr/>
        </p:nvSpPr>
        <p:spPr>
          <a:xfrm>
            <a:off x="504497" y="2020714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07D5AA-086E-C340-9424-EFC266E70534}"/>
              </a:ext>
            </a:extLst>
          </p:cNvPr>
          <p:cNvSpPr/>
          <p:nvPr/>
        </p:nvSpPr>
        <p:spPr>
          <a:xfrm>
            <a:off x="504497" y="2020714"/>
            <a:ext cx="5399346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CEE5A4B-0A5D-1A48-A896-21BA26C91273}"/>
              </a:ext>
            </a:extLst>
          </p:cNvPr>
          <p:cNvGrpSpPr/>
          <p:nvPr/>
        </p:nvGrpSpPr>
        <p:grpSpPr>
          <a:xfrm>
            <a:off x="6409615" y="3819573"/>
            <a:ext cx="5060862" cy="1660896"/>
            <a:chOff x="6638323" y="1486102"/>
            <a:chExt cx="5060862" cy="16608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10F7ECF-D88D-6540-BE1C-8970A3574908}"/>
                </a:ext>
              </a:extLst>
            </p:cNvPr>
            <p:cNvSpPr txBox="1"/>
            <p:nvPr/>
          </p:nvSpPr>
          <p:spPr>
            <a:xfrm>
              <a:off x="6638323" y="1486102"/>
              <a:ext cx="40477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decorators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E61EB4-878C-574A-AA2E-8BBBC5478E80}"/>
                </a:ext>
              </a:extLst>
            </p:cNvPr>
            <p:cNvSpPr txBox="1"/>
            <p:nvPr/>
          </p:nvSpPr>
          <p:spPr>
            <a:xfrm>
              <a:off x="6735675" y="1946669"/>
              <a:ext cx="49635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my_function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beginning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Function-specific part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end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6C01FD-1FD5-904F-8533-261BFB30E372}"/>
                </a:ext>
              </a:extLst>
            </p:cNvPr>
            <p:cNvSpPr/>
            <p:nvPr/>
          </p:nvSpPr>
          <p:spPr>
            <a:xfrm>
              <a:off x="7082517" y="2271067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CFC83E5-F20E-1A49-BAB8-26413342181B}"/>
                </a:ext>
              </a:extLst>
            </p:cNvPr>
            <p:cNvSpPr/>
            <p:nvPr/>
          </p:nvSpPr>
          <p:spPr>
            <a:xfrm>
              <a:off x="7082517" y="2818665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4122483-36AB-6F4D-B533-66791698DA79}"/>
              </a:ext>
            </a:extLst>
          </p:cNvPr>
          <p:cNvGrpSpPr/>
          <p:nvPr/>
        </p:nvGrpSpPr>
        <p:grpSpPr>
          <a:xfrm>
            <a:off x="6484589" y="1500885"/>
            <a:ext cx="5169896" cy="1970236"/>
            <a:chOff x="412411" y="3854963"/>
            <a:chExt cx="5169896" cy="197023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313132A-6964-B048-8293-C318F037FC16}"/>
                </a:ext>
              </a:extLst>
            </p:cNvPr>
            <p:cNvSpPr txBox="1"/>
            <p:nvPr/>
          </p:nvSpPr>
          <p:spPr>
            <a:xfrm>
              <a:off x="412411" y="3854963"/>
              <a:ext cx="48007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context managers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7BFEC2-AB78-9E45-8B37-47E9CC79406F}"/>
                </a:ext>
              </a:extLst>
            </p:cNvPr>
            <p:cNvSpPr txBox="1"/>
            <p:nvPr/>
          </p:nvSpPr>
          <p:spPr>
            <a:xfrm>
              <a:off x="618797" y="4314679"/>
              <a:ext cx="496351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# Prepare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try: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The code you care about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finally: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Clean up  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F7D0C52-FB5D-4E4D-A7FE-81CAEE418BCF}"/>
                </a:ext>
              </a:extLst>
            </p:cNvPr>
            <p:cNvSpPr/>
            <p:nvPr/>
          </p:nvSpPr>
          <p:spPr>
            <a:xfrm>
              <a:off x="504497" y="4349820"/>
              <a:ext cx="4738917" cy="60252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E2C5716-4852-E941-ACB5-C04FAE479C10}"/>
                </a:ext>
              </a:extLst>
            </p:cNvPr>
            <p:cNvSpPr/>
            <p:nvPr/>
          </p:nvSpPr>
          <p:spPr>
            <a:xfrm>
              <a:off x="504497" y="5205806"/>
              <a:ext cx="4738917" cy="619393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6CAF132-E3B1-224D-8E2B-B93CD8650A8C}"/>
              </a:ext>
            </a:extLst>
          </p:cNvPr>
          <p:cNvGrpSpPr/>
          <p:nvPr/>
        </p:nvGrpSpPr>
        <p:grpSpPr>
          <a:xfrm>
            <a:off x="412412" y="3819573"/>
            <a:ext cx="5123530" cy="3033975"/>
            <a:chOff x="6638323" y="3800386"/>
            <a:chExt cx="5123530" cy="303397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7326EA-1461-A24A-BAF3-7A9EDA74C7F4}"/>
                </a:ext>
              </a:extLst>
            </p:cNvPr>
            <p:cNvSpPr txBox="1"/>
            <p:nvPr/>
          </p:nvSpPr>
          <p:spPr>
            <a:xfrm>
              <a:off x="6638323" y="3800386"/>
              <a:ext cx="33751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classes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3E0319-2EF4-D445-AA30-629586BF049E}"/>
                </a:ext>
              </a:extLst>
            </p:cNvPr>
            <p:cNvSpPr txBox="1"/>
            <p:nvPr/>
          </p:nvSpPr>
          <p:spPr>
            <a:xfrm>
              <a:off x="6798343" y="4249038"/>
              <a:ext cx="496351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DFC95B3-77B3-3A4A-BB87-73E274ACECCA}"/>
                </a:ext>
              </a:extLst>
            </p:cNvPr>
            <p:cNvSpPr/>
            <p:nvPr/>
          </p:nvSpPr>
          <p:spPr>
            <a:xfrm>
              <a:off x="9144778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A515E1-7899-F043-8F12-2B6836B3A710}"/>
                </a:ext>
              </a:extLst>
            </p:cNvPr>
            <p:cNvSpPr/>
            <p:nvPr/>
          </p:nvSpPr>
          <p:spPr>
            <a:xfrm>
              <a:off x="9280098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522AD41-679C-F34D-9513-C41A5B54D7EA}"/>
                </a:ext>
              </a:extLst>
            </p:cNvPr>
            <p:cNvSpPr/>
            <p:nvPr/>
          </p:nvSpPr>
          <p:spPr>
            <a:xfrm>
              <a:off x="9144778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78CA57B-BCDC-DE41-B3AF-4E0BC016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9958855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11B49-242E-5845-9D35-B5E0967AF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go from here…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61FB91-0E0B-8D49-A0DB-42D3F9531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274" y="2243635"/>
            <a:ext cx="2446883" cy="321488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79660E0F-07B7-6846-9D86-F7651434FC2E}"/>
              </a:ext>
            </a:extLst>
          </p:cNvPr>
          <p:cNvGrpSpPr/>
          <p:nvPr/>
        </p:nvGrpSpPr>
        <p:grpSpPr>
          <a:xfrm>
            <a:off x="7125651" y="2532088"/>
            <a:ext cx="2160976" cy="2654359"/>
            <a:chOff x="6802266" y="2822019"/>
            <a:chExt cx="2160976" cy="265435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27699DB-2489-5D42-ABC3-145044918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02266" y="2822019"/>
              <a:ext cx="2138440" cy="213844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ED70B53-16BB-8741-94B1-713E2902F6B3}"/>
                </a:ext>
              </a:extLst>
            </p:cNvPr>
            <p:cNvSpPr/>
            <p:nvPr/>
          </p:nvSpPr>
          <p:spPr>
            <a:xfrm>
              <a:off x="6802266" y="5014713"/>
              <a:ext cx="216097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/>
                <a:t>realpython.com</a:t>
              </a:r>
              <a:endParaRPr lang="en-US" sz="2400" dirty="0"/>
            </a:p>
          </p:txBody>
        </p:sp>
      </p:grp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305A60-704A-194D-9A1C-E0795027E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1862378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D8299-C064-E346-BEBE-9DAB30870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Thank you!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B7FA83-C3CC-4544-8708-CF191874A5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30600" y="2502848"/>
            <a:ext cx="5130800" cy="3617022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AC237-5290-1340-9598-42A814BA3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868360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042021-44B5-CF40-AE4E-2E4DC5285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5024693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BFC-02B1-D846-96DA-48696F6D2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8939" cy="1325563"/>
          </a:xfrm>
        </p:spPr>
        <p:txBody>
          <a:bodyPr/>
          <a:lstStyle/>
          <a:p>
            <a:r>
              <a:rPr lang="en-US" dirty="0"/>
              <a:t>One smell at the time: classes (an introduction)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3E2C8-05C7-B647-9AA7-DAEDE9191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6796859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same set of parameters is needed for a set of functions. In code calling this function, one needs extra code to keep these parameters in sync.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762703" y="1787939"/>
            <a:ext cx="932877" cy="1425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141076" y="383085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1217595" y="4932471"/>
            <a:ext cx="4305591" cy="92333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def __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__(self, 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8D4499-21C5-9348-A1DD-535F137BA4DA}"/>
              </a:ext>
            </a:extLst>
          </p:cNvPr>
          <p:cNvGrpSpPr/>
          <p:nvPr/>
        </p:nvGrpSpPr>
        <p:grpSpPr>
          <a:xfrm>
            <a:off x="5004426" y="1494636"/>
            <a:ext cx="4963510" cy="2308324"/>
            <a:chOff x="6441528" y="4249038"/>
            <a:chExt cx="4963510" cy="23083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CAE921-FCA7-0F46-A84A-563932DD12BD}"/>
                </a:ext>
              </a:extLst>
            </p:cNvPr>
            <p:cNvSpPr txBox="1"/>
            <p:nvPr/>
          </p:nvSpPr>
          <p:spPr>
            <a:xfrm>
              <a:off x="6441528" y="4249038"/>
              <a:ext cx="49635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D36D9D-16FD-2B43-8761-333A375C96A8}"/>
                </a:ext>
              </a:extLst>
            </p:cNvPr>
            <p:cNvSpPr/>
            <p:nvPr/>
          </p:nvSpPr>
          <p:spPr>
            <a:xfrm>
              <a:off x="8787963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DDC12-4A0E-EB47-83CB-F634B76C2422}"/>
                </a:ext>
              </a:extLst>
            </p:cNvPr>
            <p:cNvSpPr/>
            <p:nvPr/>
          </p:nvSpPr>
          <p:spPr>
            <a:xfrm>
              <a:off x="8923283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8AA34F-701D-134F-BE88-7548DCD5571F}"/>
                </a:ext>
              </a:extLst>
            </p:cNvPr>
            <p:cNvSpPr/>
            <p:nvPr/>
          </p:nvSpPr>
          <p:spPr>
            <a:xfrm>
              <a:off x="8787963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8A3A74-361F-E54D-87DD-1B4A6F197190}"/>
              </a:ext>
            </a:extLst>
          </p:cNvPr>
          <p:cNvCxnSpPr>
            <a:cxnSpLocks/>
          </p:cNvCxnSpPr>
          <p:nvPr/>
        </p:nvCxnSpPr>
        <p:spPr>
          <a:xfrm>
            <a:off x="3770669" y="2507354"/>
            <a:ext cx="924911" cy="99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C32CCC-1A39-3B44-8656-97DD6431EC7E}"/>
              </a:ext>
            </a:extLst>
          </p:cNvPr>
          <p:cNvCxnSpPr>
            <a:cxnSpLocks/>
          </p:cNvCxnSpPr>
          <p:nvPr/>
        </p:nvCxnSpPr>
        <p:spPr>
          <a:xfrm>
            <a:off x="3770669" y="3113982"/>
            <a:ext cx="924911" cy="1918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562D9C-991B-2C47-96FB-1B128303CADC}"/>
              </a:ext>
            </a:extLst>
          </p:cNvPr>
          <p:cNvSpPr/>
          <p:nvPr/>
        </p:nvSpPr>
        <p:spPr>
          <a:xfrm>
            <a:off x="6222125" y="4424194"/>
            <a:ext cx="38888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9BE6459-BCFF-A246-A10B-50E7C7B57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3249196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“classes” notebooks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FF760-6DB9-3B4A-951D-B999EFAE5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106627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8471-0880-5746-AF3A-3BF48898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this smell?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77E00-FFFA-D44B-B69D-14D0B8E7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3" y="3512132"/>
            <a:ext cx="2231661" cy="3345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3FC651-2404-1D4E-A533-F778C0691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63" y="1318438"/>
            <a:ext cx="6404982" cy="2127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A64AB8-5AE2-F14F-817E-F73266766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9036" y="3727478"/>
            <a:ext cx="3617522" cy="2699495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9C6488-8662-EF4D-BA38-CF7435DE6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0268959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Classes are used to get rid of set of parameters that belong together and are passed over and over to a set of functions</a:t>
            </a:r>
          </a:p>
          <a:p>
            <a:r>
              <a:rPr lang="en-US" dirty="0"/>
              <a:t>Classes are templates for bundles of data and “methods”, i.e. functions that have access to the data stored in an instance</a:t>
            </a:r>
          </a:p>
          <a:p>
            <a:r>
              <a:rPr lang="en-US" dirty="0"/>
              <a:t>A ”class method” is used to build an instance in some alternative way, e.g. using data from a file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1F0F2-1D1E-BF4E-A880-057186EFA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4947374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5158BDB-D2F3-8E43-9BA0-BF42224F2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41" y="1342914"/>
            <a:ext cx="10874765" cy="5351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55C078-252B-AD44-A013-CD733247A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Class structure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4223BB9C-83D7-254C-82EA-1C500CC136E6}"/>
              </a:ext>
            </a:extLst>
          </p:cNvPr>
          <p:cNvSpPr/>
          <p:nvPr/>
        </p:nvSpPr>
        <p:spPr>
          <a:xfrm>
            <a:off x="4991927" y="1489670"/>
            <a:ext cx="378691" cy="1145309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0AF074-97C2-2E49-AA21-3FE8DD76C80B}"/>
              </a:ext>
            </a:extLst>
          </p:cNvPr>
          <p:cNvSpPr txBox="1"/>
          <p:nvPr/>
        </p:nvSpPr>
        <p:spPr>
          <a:xfrm>
            <a:off x="5555345" y="1600659"/>
            <a:ext cx="3075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constructor is used to first populate an instance, called by convention “self”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5176A228-0673-964F-829A-4D8E30EAEB4E}"/>
              </a:ext>
            </a:extLst>
          </p:cNvPr>
          <p:cNvSpPr/>
          <p:nvPr/>
        </p:nvSpPr>
        <p:spPr>
          <a:xfrm>
            <a:off x="5895442" y="2802852"/>
            <a:ext cx="378691" cy="1986862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CB98BC-05DD-2B4B-BA9D-781CE13DC74B}"/>
              </a:ext>
            </a:extLst>
          </p:cNvPr>
          <p:cNvSpPr txBox="1"/>
          <p:nvPr/>
        </p:nvSpPr>
        <p:spPr>
          <a:xfrm>
            <a:off x="6437088" y="3267007"/>
            <a:ext cx="4055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Classes can define “methods”, i.e. functions that have access to the data stored in an instance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6B810C7F-B519-D648-B9C4-AF53D47A0CBA}"/>
              </a:ext>
            </a:extLst>
          </p:cNvPr>
          <p:cNvSpPr/>
          <p:nvPr/>
        </p:nvSpPr>
        <p:spPr>
          <a:xfrm>
            <a:off x="7214509" y="5050308"/>
            <a:ext cx="378691" cy="925949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93CD70-2D35-D449-9C82-30356F5E003F}"/>
              </a:ext>
            </a:extLst>
          </p:cNvPr>
          <p:cNvSpPr txBox="1"/>
          <p:nvPr/>
        </p:nvSpPr>
        <p:spPr>
          <a:xfrm>
            <a:off x="7697763" y="5039422"/>
            <a:ext cx="4055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”class method” is used to build an instance in some alternative way, e.g. using data from a file</a:t>
            </a: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E09457AE-9DE0-DF4C-A045-2D7C7E6AC2DA}"/>
              </a:ext>
            </a:extLst>
          </p:cNvPr>
          <p:cNvSpPr/>
          <p:nvPr/>
        </p:nvSpPr>
        <p:spPr>
          <a:xfrm>
            <a:off x="4662636" y="6231739"/>
            <a:ext cx="378691" cy="462975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B31547-8715-5A41-B51D-44D1261177E2}"/>
              </a:ext>
            </a:extLst>
          </p:cNvPr>
          <p:cNvSpPr txBox="1"/>
          <p:nvPr/>
        </p:nvSpPr>
        <p:spPr>
          <a:xfrm>
            <a:off x="5065281" y="6130613"/>
            <a:ext cx="4035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is how you create instances from the constructor or a class method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9967B-211D-A145-B9F6-B1F341FD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4067771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00BA4-8A7E-AE4A-8DE4-B42744A7D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belongs to a class?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75AFE-709A-014F-990B-3CED0A797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910"/>
            <a:ext cx="10515600" cy="49655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YES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Data that always belongs together: better create several simple classes than one class that contains everything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Methods to load/save data, create data bundle in different ways (factory methods)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Methods to update parameters</a:t>
            </a:r>
          </a:p>
          <a:p>
            <a:r>
              <a:rPr lang="en-US" dirty="0">
                <a:solidFill>
                  <a:srgbClr val="C00000"/>
                </a:solidFill>
              </a:rPr>
              <a:t>NO</a:t>
            </a:r>
          </a:p>
          <a:p>
            <a:pPr lvl="1">
              <a:buFont typeface="System Font Regular"/>
              <a:buChar char="-"/>
            </a:pPr>
            <a:r>
              <a:rPr lang="en-US" dirty="0">
                <a:solidFill>
                  <a:srgbClr val="C00000"/>
                </a:solidFill>
              </a:rPr>
              <a:t>Methods to visualize data: follow the Model-View pattern. 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You will want to visualize the data in many different ways, better have separate utility visualization functions that take one of the instances as input and visualize them.</a:t>
            </a:r>
          </a:p>
          <a:p>
            <a:pPr lvl="1">
              <a:buFont typeface="System Font Regular"/>
              <a:buChar char="-"/>
            </a:pPr>
            <a:r>
              <a:rPr lang="en-US" dirty="0">
                <a:solidFill>
                  <a:srgbClr val="C00000"/>
                </a:solidFill>
              </a:rPr>
              <a:t>Similarly, anything for which you can imagine to write 5 different variants depending on your mood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F942EA-3241-A344-B1F7-4D460BBC4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2882712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BDDC-CA71-6D4F-817D-CA28B774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smell of classes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61AA3E-AECA-034C-9951-831696127D54}"/>
              </a:ext>
            </a:extLst>
          </p:cNvPr>
          <p:cNvSpPr txBox="1"/>
          <p:nvPr/>
        </p:nvSpPr>
        <p:spPr>
          <a:xfrm>
            <a:off x="1407120" y="1721620"/>
            <a:ext cx="3105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Several “specializations” of conceptually similar functions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78F678-EFFD-3542-89F5-B9902B750C7A}"/>
              </a:ext>
            </a:extLst>
          </p:cNvPr>
          <p:cNvCxnSpPr>
            <a:cxnSpLocks/>
          </p:cNvCxnSpPr>
          <p:nvPr/>
        </p:nvCxnSpPr>
        <p:spPr>
          <a:xfrm flipV="1">
            <a:off x="4473986" y="2044785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E5083F6-2AF8-8544-94BA-9BF1CE04C5D0}"/>
              </a:ext>
            </a:extLst>
          </p:cNvPr>
          <p:cNvSpPr txBox="1"/>
          <p:nvPr/>
        </p:nvSpPr>
        <p:spPr>
          <a:xfrm>
            <a:off x="6252050" y="3650500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D21185E-3C12-E14E-B806-EC1B40D82E08}"/>
              </a:ext>
            </a:extLst>
          </p:cNvPr>
          <p:cNvGrpSpPr/>
          <p:nvPr/>
        </p:nvGrpSpPr>
        <p:grpSpPr>
          <a:xfrm>
            <a:off x="5673995" y="1318438"/>
            <a:ext cx="4569771" cy="2031325"/>
            <a:chOff x="872024" y="1318438"/>
            <a:chExt cx="4569771" cy="20313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31198E-3D84-F345-B65E-72D1047A5147}"/>
                </a:ext>
              </a:extLst>
            </p:cNvPr>
            <p:cNvSpPr txBox="1"/>
            <p:nvPr/>
          </p:nvSpPr>
          <p:spPr>
            <a:xfrm>
              <a:off x="872024" y="1318438"/>
              <a:ext cx="4569771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data in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list_of_data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if data['type'] == 'TYPE1':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type1_foo(data)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type1_bar(data)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elif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data['type'] == 'TYPE2':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type2_foo(data)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type2_bar(data)      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D9D7879-6B8D-E54C-A2B1-B666C44880EC}"/>
                </a:ext>
              </a:extLst>
            </p:cNvPr>
            <p:cNvSpPr/>
            <p:nvPr/>
          </p:nvSpPr>
          <p:spPr>
            <a:xfrm>
              <a:off x="1823504" y="1925033"/>
              <a:ext cx="2101726" cy="550538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6F6890C-D70A-324F-95F8-721565DB8D2B}"/>
                </a:ext>
              </a:extLst>
            </p:cNvPr>
            <p:cNvSpPr/>
            <p:nvPr/>
          </p:nvSpPr>
          <p:spPr>
            <a:xfrm>
              <a:off x="1823504" y="2796542"/>
              <a:ext cx="2101726" cy="550538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F4156C1-B717-854A-8A93-0D9923CD52CB}"/>
              </a:ext>
            </a:extLst>
          </p:cNvPr>
          <p:cNvGrpSpPr/>
          <p:nvPr/>
        </p:nvGrpSpPr>
        <p:grpSpPr>
          <a:xfrm>
            <a:off x="5673995" y="4465579"/>
            <a:ext cx="4569771" cy="923330"/>
            <a:chOff x="872024" y="1318438"/>
            <a:chExt cx="4569771" cy="92333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4D5317D-B401-C640-9DE3-CAF9462D3FDE}"/>
                </a:ext>
              </a:extLst>
            </p:cNvPr>
            <p:cNvSpPr txBox="1"/>
            <p:nvPr/>
          </p:nvSpPr>
          <p:spPr>
            <a:xfrm>
              <a:off x="872024" y="1318438"/>
              <a:ext cx="45697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instance in instances: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instance.foo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instance.bar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35A222D-E3AE-D64D-A138-FD512512247C}"/>
                </a:ext>
              </a:extLst>
            </p:cNvPr>
            <p:cNvSpPr/>
            <p:nvPr/>
          </p:nvSpPr>
          <p:spPr>
            <a:xfrm>
              <a:off x="1450079" y="1665692"/>
              <a:ext cx="2323238" cy="576075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4A0D058F-F2AD-194D-92BC-4295A56C25CF}"/>
              </a:ext>
            </a:extLst>
          </p:cNvPr>
          <p:cNvSpPr txBox="1"/>
          <p:nvPr/>
        </p:nvSpPr>
        <p:spPr>
          <a:xfrm>
            <a:off x="1413150" y="4234747"/>
            <a:ext cx="31058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Classes may have methods with the same interface, the class type determines the “specialization”.</a:t>
            </a:r>
          </a:p>
          <a:p>
            <a:endParaRPr lang="en-US" dirty="0"/>
          </a:p>
          <a:p>
            <a:r>
              <a:rPr lang="en-US" dirty="0"/>
              <a:t>One can even define a hierarchy of classes where some methods are re-used!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5FF17AD-610A-1549-8475-6F5301785D20}"/>
              </a:ext>
            </a:extLst>
          </p:cNvPr>
          <p:cNvCxnSpPr>
            <a:cxnSpLocks/>
          </p:cNvCxnSpPr>
          <p:nvPr/>
        </p:nvCxnSpPr>
        <p:spPr>
          <a:xfrm flipV="1">
            <a:off x="4473986" y="4812608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48AB4-8E11-A34D-B985-B670C2C15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40405284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BDDC-CA71-6D4F-817D-CA28B774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smell of classes – simple example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61AA3E-AECA-034C-9951-831696127D54}"/>
              </a:ext>
            </a:extLst>
          </p:cNvPr>
          <p:cNvSpPr txBox="1"/>
          <p:nvPr/>
        </p:nvSpPr>
        <p:spPr>
          <a:xfrm>
            <a:off x="1407120" y="1721620"/>
            <a:ext cx="3105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Several “specializations” of conceptually similar functions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78F678-EFFD-3542-89F5-B9902B750C7A}"/>
              </a:ext>
            </a:extLst>
          </p:cNvPr>
          <p:cNvCxnSpPr>
            <a:cxnSpLocks/>
          </p:cNvCxnSpPr>
          <p:nvPr/>
        </p:nvCxnSpPr>
        <p:spPr>
          <a:xfrm flipV="1">
            <a:off x="4473986" y="2044785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E5083F6-2AF8-8544-94BA-9BF1CE04C5D0}"/>
              </a:ext>
            </a:extLst>
          </p:cNvPr>
          <p:cNvSpPr txBox="1"/>
          <p:nvPr/>
        </p:nvSpPr>
        <p:spPr>
          <a:xfrm>
            <a:off x="6252050" y="3650500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F4156C1-B717-854A-8A93-0D9923CD52CB}"/>
              </a:ext>
            </a:extLst>
          </p:cNvPr>
          <p:cNvGrpSpPr/>
          <p:nvPr/>
        </p:nvGrpSpPr>
        <p:grpSpPr>
          <a:xfrm>
            <a:off x="5673995" y="4465579"/>
            <a:ext cx="4569771" cy="646332"/>
            <a:chOff x="872024" y="1318438"/>
            <a:chExt cx="4569771" cy="64633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4D5317D-B401-C640-9DE3-CAF9462D3FDE}"/>
                </a:ext>
              </a:extLst>
            </p:cNvPr>
            <p:cNvSpPr txBox="1"/>
            <p:nvPr/>
          </p:nvSpPr>
          <p:spPr>
            <a:xfrm>
              <a:off x="872024" y="1318438"/>
              <a:ext cx="45697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instance in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geometric_objects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area =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instance.area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35A222D-E3AE-D64D-A138-FD512512247C}"/>
                </a:ext>
              </a:extLst>
            </p:cNvPr>
            <p:cNvSpPr/>
            <p:nvPr/>
          </p:nvSpPr>
          <p:spPr>
            <a:xfrm>
              <a:off x="1450079" y="1665468"/>
              <a:ext cx="2857660" cy="299302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4A0D058F-F2AD-194D-92BC-4295A56C25CF}"/>
              </a:ext>
            </a:extLst>
          </p:cNvPr>
          <p:cNvSpPr txBox="1"/>
          <p:nvPr/>
        </p:nvSpPr>
        <p:spPr>
          <a:xfrm>
            <a:off x="1413150" y="4234747"/>
            <a:ext cx="31058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Classes may have methods with the same interface, the class type determines the “specialization”.</a:t>
            </a:r>
          </a:p>
          <a:p>
            <a:endParaRPr lang="en-US" dirty="0"/>
          </a:p>
          <a:p>
            <a:r>
              <a:rPr lang="en-US" dirty="0"/>
              <a:t>One can even define a hierarchy of classes where some methods are re-used!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5FF17AD-610A-1549-8475-6F5301785D20}"/>
              </a:ext>
            </a:extLst>
          </p:cNvPr>
          <p:cNvCxnSpPr>
            <a:cxnSpLocks/>
          </p:cNvCxnSpPr>
          <p:nvPr/>
        </p:nvCxnSpPr>
        <p:spPr>
          <a:xfrm flipV="1">
            <a:off x="4473986" y="4812608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48AB4-8E11-A34D-B985-B670C2C15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6BB8F4C-2E03-EF48-A432-151F648B2A39}"/>
              </a:ext>
            </a:extLst>
          </p:cNvPr>
          <p:cNvGrpSpPr/>
          <p:nvPr/>
        </p:nvGrpSpPr>
        <p:grpSpPr>
          <a:xfrm>
            <a:off x="5673995" y="1318438"/>
            <a:ext cx="4569771" cy="1497156"/>
            <a:chOff x="5673995" y="1318438"/>
            <a:chExt cx="4569771" cy="149715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31198E-3D84-F345-B65E-72D1047A5147}"/>
                </a:ext>
              </a:extLst>
            </p:cNvPr>
            <p:cNvSpPr txBox="1"/>
            <p:nvPr/>
          </p:nvSpPr>
          <p:spPr>
            <a:xfrm>
              <a:off x="5673995" y="1318438"/>
              <a:ext cx="4569771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data in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geometric_objects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if data['type'] == ‘SQUARE':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area =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area_square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elif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data['type'] == ‘CIRCLE':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area =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area_circle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D9D7879-6B8D-E54C-A2B1-B666C44880EC}"/>
                </a:ext>
              </a:extLst>
            </p:cNvPr>
            <p:cNvSpPr/>
            <p:nvPr/>
          </p:nvSpPr>
          <p:spPr>
            <a:xfrm>
              <a:off x="6721514" y="1920332"/>
              <a:ext cx="3325456" cy="298474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64E96E3-9BA9-BC46-B2C8-1B0C3ED169CA}"/>
                </a:ext>
              </a:extLst>
            </p:cNvPr>
            <p:cNvSpPr/>
            <p:nvPr/>
          </p:nvSpPr>
          <p:spPr>
            <a:xfrm>
              <a:off x="6721514" y="2517120"/>
              <a:ext cx="3325456" cy="298474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547566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98283-6898-8949-A5E5-FAEAB23F2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example: </a:t>
            </a:r>
            <a:r>
              <a:rPr lang="en-US" dirty="0" err="1"/>
              <a:t>sklearn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A07658-74EB-3F48-A649-9F794CD93FDF}"/>
              </a:ext>
            </a:extLst>
          </p:cNvPr>
          <p:cNvSpPr/>
          <p:nvPr/>
        </p:nvSpPr>
        <p:spPr>
          <a:xfrm>
            <a:off x="419100" y="4832510"/>
            <a:ext cx="2803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 pitchFamily="2" charset="0"/>
              </a:rPr>
              <a:t>Model score: 0.0066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7036F10-3ABC-A84C-9C9F-9F9C95E0B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68270"/>
            <a:ext cx="6313522" cy="27837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2C38351-F844-754F-9B9D-785727D9E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649" y="1685390"/>
            <a:ext cx="4665185" cy="296662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465B3B8-52D0-6740-8F3D-0A75DEBFFECD}"/>
              </a:ext>
            </a:extLst>
          </p:cNvPr>
          <p:cNvSpPr/>
          <p:nvPr/>
        </p:nvSpPr>
        <p:spPr>
          <a:xfrm>
            <a:off x="1148576" y="2230244"/>
            <a:ext cx="1873404" cy="278780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5F51A-F019-F745-8D8D-26644991F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4105862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6E99F2-A194-0242-9C67-3E7818B4F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68270"/>
            <a:ext cx="6329931" cy="27336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164370-17F3-E641-8332-E85828ABE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649" y="1685390"/>
            <a:ext cx="4665186" cy="29666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898283-6898-8949-A5E5-FAEAB23F2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example: </a:t>
            </a:r>
            <a:r>
              <a:rPr lang="en-US" dirty="0" err="1"/>
              <a:t>sklearn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A07658-74EB-3F48-A649-9F794CD93FDF}"/>
              </a:ext>
            </a:extLst>
          </p:cNvPr>
          <p:cNvSpPr/>
          <p:nvPr/>
        </p:nvSpPr>
        <p:spPr>
          <a:xfrm>
            <a:off x="419100" y="4832510"/>
            <a:ext cx="2803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 pitchFamily="2" charset="0"/>
              </a:rPr>
              <a:t>Model score: 0.6144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16EF8D-4AB3-4345-88EC-83040F135752}"/>
              </a:ext>
            </a:extLst>
          </p:cNvPr>
          <p:cNvSpPr/>
          <p:nvPr/>
        </p:nvSpPr>
        <p:spPr>
          <a:xfrm>
            <a:off x="1148576" y="2230244"/>
            <a:ext cx="1873404" cy="278780"/>
          </a:xfrm>
          <a:prstGeom prst="rect">
            <a:avLst/>
          </a:prstGeom>
          <a:solidFill>
            <a:srgbClr val="FFFF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EF3C1-A6E4-1143-AB10-C5B47877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309770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8471-0880-5746-AF3A-3BF48898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this smell?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77E00-FFFA-D44B-B69D-14D0B8E7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3" y="3512132"/>
            <a:ext cx="2231661" cy="3345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3FC651-2404-1D4E-A533-F778C0691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29" y="1318438"/>
            <a:ext cx="6404982" cy="2127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A64AB8-5AE2-F14F-817E-F73266766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772" y="3727478"/>
            <a:ext cx="3617522" cy="2699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E14D24-250A-7147-B150-B14E34C553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0021" y="479244"/>
            <a:ext cx="4791617" cy="15100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ADAA06-95BE-AC47-AA58-8E070864A7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0020" y="2313600"/>
            <a:ext cx="4791617" cy="11472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CD1EA2-2635-DC4C-A6B3-BCDCE7CD9F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4442" y="3751664"/>
            <a:ext cx="4867195" cy="13112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645ED5-C2C1-D342-96A9-D9B1C769EF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4442" y="5319564"/>
            <a:ext cx="4867195" cy="1107409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527FF0E-3C4C-124C-BE3E-55615CB48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673480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2E2A1-58C1-634C-BA95-4DB11AB0C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wrong with smelly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C1B8E-09D7-C74F-8702-B3F256FE5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Redundant, not flexible</a:t>
            </a:r>
            <a:r>
              <a:rPr lang="en-US" dirty="0"/>
              <a:t>: an update in one place would need to be duplicated everywhere</a:t>
            </a:r>
          </a:p>
          <a:p>
            <a:r>
              <a:rPr lang="en-US" b="1" dirty="0"/>
              <a:t>Hard to read and test</a:t>
            </a:r>
            <a:r>
              <a:rPr lang="en-US" dirty="0"/>
              <a:t>: the code that performs the interesting computation is mixed with the code that does the repetitive boilerplate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21FEAD-D522-F74A-A75F-EB58BCF706E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65031" y="4237463"/>
            <a:ext cx="4926969" cy="262053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A9F5EE-7351-F94C-9D36-CBBBDAD3F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914956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AA904-24B5-C24D-8EFF-1AC3FBE84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EF1E2-60E3-5F4A-B22E-41968B8BE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580972" cy="4351338"/>
          </a:xfrm>
        </p:spPr>
        <p:txBody>
          <a:bodyPr/>
          <a:lstStyle/>
          <a:p>
            <a:r>
              <a:rPr lang="en-US" dirty="0"/>
              <a:t>This is a code smell detection crash course for scientific programming</a:t>
            </a:r>
          </a:p>
          <a:p>
            <a:r>
              <a:rPr lang="en-US" b="1" dirty="0"/>
              <a:t>Advanced Python constructs are </a:t>
            </a:r>
            <a:r>
              <a:rPr lang="en-US" b="1"/>
              <a:t>the way </a:t>
            </a:r>
            <a:r>
              <a:rPr lang="en-US" b="1" dirty="0"/>
              <a:t>to get rid of the smell!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E3E31-1842-A343-8EF9-7C6D115F60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23250" y="1059366"/>
            <a:ext cx="3865756" cy="5798634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FA625D5-F5E2-3A4A-AED4-07F85FEC1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834355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79CBE-8D7E-EF4B-918B-11314E14B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365126"/>
            <a:ext cx="11456276" cy="953312"/>
          </a:xfrm>
        </p:spPr>
        <p:txBody>
          <a:bodyPr/>
          <a:lstStyle/>
          <a:p>
            <a:r>
              <a:rPr lang="en-US" dirty="0"/>
              <a:t>All the “advanced Python constructs” smells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2D48F7-A0DB-9140-9786-BAF9061FF8D7}"/>
              </a:ext>
            </a:extLst>
          </p:cNvPr>
          <p:cNvSpPr txBox="1"/>
          <p:nvPr/>
        </p:nvSpPr>
        <p:spPr>
          <a:xfrm>
            <a:off x="412412" y="1506721"/>
            <a:ext cx="3587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generators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3764B-DB8D-1D49-A440-F40106CABF8F}"/>
              </a:ext>
            </a:extLst>
          </p:cNvPr>
          <p:cNvSpPr txBox="1"/>
          <p:nvPr/>
        </p:nvSpPr>
        <p:spPr>
          <a:xfrm>
            <a:off x="504497" y="2020714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07D5AA-086E-C340-9424-EFC266E70534}"/>
              </a:ext>
            </a:extLst>
          </p:cNvPr>
          <p:cNvSpPr/>
          <p:nvPr/>
        </p:nvSpPr>
        <p:spPr>
          <a:xfrm>
            <a:off x="504497" y="2020714"/>
            <a:ext cx="5399346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CEE5A4B-0A5D-1A48-A896-21BA26C91273}"/>
              </a:ext>
            </a:extLst>
          </p:cNvPr>
          <p:cNvGrpSpPr/>
          <p:nvPr/>
        </p:nvGrpSpPr>
        <p:grpSpPr>
          <a:xfrm>
            <a:off x="6409615" y="3819573"/>
            <a:ext cx="5060862" cy="1660896"/>
            <a:chOff x="6638323" y="1486102"/>
            <a:chExt cx="5060862" cy="16608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10F7ECF-D88D-6540-BE1C-8970A3574908}"/>
                </a:ext>
              </a:extLst>
            </p:cNvPr>
            <p:cNvSpPr txBox="1"/>
            <p:nvPr/>
          </p:nvSpPr>
          <p:spPr>
            <a:xfrm>
              <a:off x="6638323" y="1486102"/>
              <a:ext cx="40477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decorators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E61EB4-878C-574A-AA2E-8BBBC5478E80}"/>
                </a:ext>
              </a:extLst>
            </p:cNvPr>
            <p:cNvSpPr txBox="1"/>
            <p:nvPr/>
          </p:nvSpPr>
          <p:spPr>
            <a:xfrm>
              <a:off x="6735675" y="1946669"/>
              <a:ext cx="49635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my_function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beginning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Function-specific part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end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6C01FD-1FD5-904F-8533-261BFB30E372}"/>
                </a:ext>
              </a:extLst>
            </p:cNvPr>
            <p:cNvSpPr/>
            <p:nvPr/>
          </p:nvSpPr>
          <p:spPr>
            <a:xfrm>
              <a:off x="7082517" y="2271067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CFC83E5-F20E-1A49-BAB8-26413342181B}"/>
                </a:ext>
              </a:extLst>
            </p:cNvPr>
            <p:cNvSpPr/>
            <p:nvPr/>
          </p:nvSpPr>
          <p:spPr>
            <a:xfrm>
              <a:off x="7082517" y="2818665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4122483-36AB-6F4D-B533-66791698DA79}"/>
              </a:ext>
            </a:extLst>
          </p:cNvPr>
          <p:cNvGrpSpPr/>
          <p:nvPr/>
        </p:nvGrpSpPr>
        <p:grpSpPr>
          <a:xfrm>
            <a:off x="6484589" y="1500885"/>
            <a:ext cx="5169896" cy="1970236"/>
            <a:chOff x="412411" y="3854963"/>
            <a:chExt cx="5169896" cy="197023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313132A-6964-B048-8293-C318F037FC16}"/>
                </a:ext>
              </a:extLst>
            </p:cNvPr>
            <p:cNvSpPr txBox="1"/>
            <p:nvPr/>
          </p:nvSpPr>
          <p:spPr>
            <a:xfrm>
              <a:off x="412411" y="3854963"/>
              <a:ext cx="48007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context managers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7BFEC2-AB78-9E45-8B37-47E9CC79406F}"/>
                </a:ext>
              </a:extLst>
            </p:cNvPr>
            <p:cNvSpPr txBox="1"/>
            <p:nvPr/>
          </p:nvSpPr>
          <p:spPr>
            <a:xfrm>
              <a:off x="618797" y="4314679"/>
              <a:ext cx="496351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# Prepare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try: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The code you care about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finally: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Clean up  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F7D0C52-FB5D-4E4D-A7FE-81CAEE418BCF}"/>
                </a:ext>
              </a:extLst>
            </p:cNvPr>
            <p:cNvSpPr/>
            <p:nvPr/>
          </p:nvSpPr>
          <p:spPr>
            <a:xfrm>
              <a:off x="504497" y="4349820"/>
              <a:ext cx="4738917" cy="60252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E2C5716-4852-E941-ACB5-C04FAE479C10}"/>
                </a:ext>
              </a:extLst>
            </p:cNvPr>
            <p:cNvSpPr/>
            <p:nvPr/>
          </p:nvSpPr>
          <p:spPr>
            <a:xfrm>
              <a:off x="504497" y="5205806"/>
              <a:ext cx="4738917" cy="619393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6CAF132-E3B1-224D-8E2B-B93CD8650A8C}"/>
              </a:ext>
            </a:extLst>
          </p:cNvPr>
          <p:cNvGrpSpPr/>
          <p:nvPr/>
        </p:nvGrpSpPr>
        <p:grpSpPr>
          <a:xfrm>
            <a:off x="412412" y="3819573"/>
            <a:ext cx="5123530" cy="3033975"/>
            <a:chOff x="6638323" y="3800386"/>
            <a:chExt cx="5123530" cy="303397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7326EA-1461-A24A-BAF3-7A9EDA74C7F4}"/>
                </a:ext>
              </a:extLst>
            </p:cNvPr>
            <p:cNvSpPr txBox="1"/>
            <p:nvPr/>
          </p:nvSpPr>
          <p:spPr>
            <a:xfrm>
              <a:off x="6638323" y="3800386"/>
              <a:ext cx="33751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classes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3E0319-2EF4-D445-AA30-629586BF049E}"/>
                </a:ext>
              </a:extLst>
            </p:cNvPr>
            <p:cNvSpPr txBox="1"/>
            <p:nvPr/>
          </p:nvSpPr>
          <p:spPr>
            <a:xfrm>
              <a:off x="6798343" y="4249038"/>
              <a:ext cx="496351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DFC95B3-77B3-3A4A-BB87-73E274ACECCA}"/>
                </a:ext>
              </a:extLst>
            </p:cNvPr>
            <p:cNvSpPr/>
            <p:nvPr/>
          </p:nvSpPr>
          <p:spPr>
            <a:xfrm>
              <a:off x="9144778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A515E1-7899-F043-8F12-2B6836B3A710}"/>
                </a:ext>
              </a:extLst>
            </p:cNvPr>
            <p:cNvSpPr/>
            <p:nvPr/>
          </p:nvSpPr>
          <p:spPr>
            <a:xfrm>
              <a:off x="9280098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522AD41-679C-F34D-9513-C41A5B54D7EA}"/>
                </a:ext>
              </a:extLst>
            </p:cNvPr>
            <p:cNvSpPr/>
            <p:nvPr/>
          </p:nvSpPr>
          <p:spPr>
            <a:xfrm>
              <a:off x="9144778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78CA57B-BCDC-DE41-B3AF-4E0BC016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3028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generators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04F02-377C-3340-BC48-0EE2DECA08C9}"/>
              </a:ext>
            </a:extLst>
          </p:cNvPr>
          <p:cNvSpPr txBox="1"/>
          <p:nvPr/>
        </p:nvSpPr>
        <p:spPr>
          <a:xfrm>
            <a:off x="5129050" y="1716259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BC37D-58F9-B145-A538-F0DB46F7EFAC}"/>
              </a:ext>
            </a:extLst>
          </p:cNvPr>
          <p:cNvSpPr/>
          <p:nvPr/>
        </p:nvSpPr>
        <p:spPr>
          <a:xfrm>
            <a:off x="5129050" y="1716259"/>
            <a:ext cx="5538952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1690688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or more nested loops, variables over which one iterates requires some extra transformation or filtering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1192923" y="3477916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actually does some interesting computation. At the moment, it’s hard to test it!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>
            <a:off x="3736428" y="2198548"/>
            <a:ext cx="1024758" cy="717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V="1">
            <a:off x="4248807" y="3042302"/>
            <a:ext cx="1718442" cy="65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F18519-59B6-EE4D-A0A4-817C1A1C8821}"/>
              </a:ext>
            </a:extLst>
          </p:cNvPr>
          <p:cNvSpPr txBox="1"/>
          <p:nvPr/>
        </p:nvSpPr>
        <p:spPr>
          <a:xfrm>
            <a:off x="5129050" y="5056363"/>
            <a:ext cx="553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my_generator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interesting part of the code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EDC99-449C-7E44-BDDA-4457C7545E3A}"/>
              </a:ext>
            </a:extLst>
          </p:cNvPr>
          <p:cNvSpPr/>
          <p:nvPr/>
        </p:nvSpPr>
        <p:spPr>
          <a:xfrm>
            <a:off x="5129050" y="5056364"/>
            <a:ext cx="3457902" cy="325406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6243145" y="3900826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319109D-E021-C541-ACF5-92B6BB213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825466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context managers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executing the code, something needs to happen: open a file, connect to a DB, initialize some hardware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36216" y="2249658"/>
            <a:ext cx="657717" cy="19450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 flipV="1">
            <a:off x="3333754" y="3396438"/>
            <a:ext cx="705169" cy="1035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0F4008-F65C-F444-9FE4-E93087664C23}"/>
              </a:ext>
            </a:extLst>
          </p:cNvPr>
          <p:cNvSpPr txBox="1"/>
          <p:nvPr/>
        </p:nvSpPr>
        <p:spPr>
          <a:xfrm>
            <a:off x="4108233" y="2145282"/>
            <a:ext cx="395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Initialize context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BBF259-6B7A-B04B-94BF-E64A678F17B6}"/>
              </a:ext>
            </a:extLst>
          </p:cNvPr>
          <p:cNvSpPr/>
          <p:nvPr/>
        </p:nvSpPr>
        <p:spPr>
          <a:xfrm>
            <a:off x="3993933" y="2105373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D673F-81EE-244E-8172-CE172B61D93E}"/>
              </a:ext>
            </a:extLst>
          </p:cNvPr>
          <p:cNvSpPr/>
          <p:nvPr/>
        </p:nvSpPr>
        <p:spPr>
          <a:xfrm>
            <a:off x="3993933" y="3036409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BB59FA-F4CA-F247-A3EB-012F847AC7DC}"/>
              </a:ext>
            </a:extLst>
          </p:cNvPr>
          <p:cNvSpPr txBox="1"/>
          <p:nvPr/>
        </p:nvSpPr>
        <p:spPr>
          <a:xfrm>
            <a:off x="524533" y="3098333"/>
            <a:ext cx="28092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Once the code has executed, we need to clean up, </a:t>
            </a:r>
            <a:r>
              <a:rPr lang="en-US" b="1" dirty="0"/>
              <a:t>even if an error occurred</a:t>
            </a:r>
            <a:r>
              <a:rPr lang="en-US" dirty="0"/>
              <a:t>: close the file, commit / revert SQL transactions, disconnect from hardware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4040208" y="4814811"/>
            <a:ext cx="395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my_context_manager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code you care about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C1F19F-C795-7045-9B5E-2CA8E5579FE3}"/>
              </a:ext>
            </a:extLst>
          </p:cNvPr>
          <p:cNvSpPr/>
          <p:nvPr/>
        </p:nvSpPr>
        <p:spPr>
          <a:xfrm>
            <a:off x="3925909" y="4774902"/>
            <a:ext cx="3620520" cy="39618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A9EDDB-D963-A243-890A-316290A1F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2019, v. 2.0,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281228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54367</TotalTime>
  <Words>2256</Words>
  <Application>Microsoft Macintosh PowerPoint</Application>
  <PresentationFormat>Widescreen</PresentationFormat>
  <Paragraphs>300</Paragraphs>
  <Slides>36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Calibri</vt:lpstr>
      <vt:lpstr>Calibri Light</vt:lpstr>
      <vt:lpstr>Consolas</vt:lpstr>
      <vt:lpstr>Courier</vt:lpstr>
      <vt:lpstr>System Font Regular</vt:lpstr>
      <vt:lpstr>Office Theme</vt:lpstr>
      <vt:lpstr>Python by smell</vt:lpstr>
      <vt:lpstr>What’s this smell?</vt:lpstr>
      <vt:lpstr>What about this smell?</vt:lpstr>
      <vt:lpstr>What about this smell?</vt:lpstr>
      <vt:lpstr>What is wrong with smelly code?</vt:lpstr>
      <vt:lpstr>Objective</vt:lpstr>
      <vt:lpstr>All the “advanced Python constructs” smells</vt:lpstr>
      <vt:lpstr>The smell of generators</vt:lpstr>
      <vt:lpstr>The smell of context managers</vt:lpstr>
      <vt:lpstr>The smell of classes</vt:lpstr>
      <vt:lpstr>The smell of decorators</vt:lpstr>
      <vt:lpstr>One smell at the time: generators first</vt:lpstr>
      <vt:lpstr>The smell of generators</vt:lpstr>
      <vt:lpstr>Example</vt:lpstr>
      <vt:lpstr>Ideally…</vt:lpstr>
      <vt:lpstr>Go to “generators” notebooks</vt:lpstr>
      <vt:lpstr>Recap: Generators</vt:lpstr>
      <vt:lpstr>One smell at the time: Context managers</vt:lpstr>
      <vt:lpstr>The smell of context managers</vt:lpstr>
      <vt:lpstr>Go to “context managers” notebooks</vt:lpstr>
      <vt:lpstr>Recap: Context managers</vt:lpstr>
      <vt:lpstr>FYI: most general way of defining context manger</vt:lpstr>
      <vt:lpstr>Keep your nose ready!</vt:lpstr>
      <vt:lpstr>Where to go from here…</vt:lpstr>
      <vt:lpstr>Thank you!</vt:lpstr>
      <vt:lpstr>PowerPoint Presentation</vt:lpstr>
      <vt:lpstr>One smell at the time: classes (an introduction)</vt:lpstr>
      <vt:lpstr>The smell of classes</vt:lpstr>
      <vt:lpstr>Go to “classes” notebooks</vt:lpstr>
      <vt:lpstr>Recap: Classes</vt:lpstr>
      <vt:lpstr>Recap: Class structure</vt:lpstr>
      <vt:lpstr>What belongs to a class?</vt:lpstr>
      <vt:lpstr>Another smell of classes</vt:lpstr>
      <vt:lpstr>Another smell of classes – simple example</vt:lpstr>
      <vt:lpstr>Real example: sklearn</vt:lpstr>
      <vt:lpstr>Real example: sklearn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by smell</dc:title>
  <dc:creator>Berkes Pietro</dc:creator>
  <cp:lastModifiedBy>Berkes Pietro</cp:lastModifiedBy>
  <cp:revision>163</cp:revision>
  <cp:lastPrinted>2019-09-03T16:05:03Z</cp:lastPrinted>
  <dcterms:created xsi:type="dcterms:W3CDTF">2018-07-24T12:49:38Z</dcterms:created>
  <dcterms:modified xsi:type="dcterms:W3CDTF">2019-09-03T16:31:33Z</dcterms:modified>
</cp:coreProperties>
</file>

<file path=docProps/thumbnail.jpeg>
</file>